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8"/>
  </p:notesMasterIdLst>
  <p:sldIdLst>
    <p:sldId id="264" r:id="rId2"/>
    <p:sldId id="291" r:id="rId3"/>
    <p:sldId id="292" r:id="rId4"/>
    <p:sldId id="294" r:id="rId5"/>
    <p:sldId id="295" r:id="rId6"/>
    <p:sldId id="304" r:id="rId7"/>
    <p:sldId id="296" r:id="rId8"/>
    <p:sldId id="297" r:id="rId9"/>
    <p:sldId id="298" r:id="rId10"/>
    <p:sldId id="299" r:id="rId11"/>
    <p:sldId id="300" r:id="rId12"/>
    <p:sldId id="302" r:id="rId13"/>
    <p:sldId id="305" r:id="rId14"/>
    <p:sldId id="306" r:id="rId15"/>
    <p:sldId id="308" r:id="rId16"/>
    <p:sldId id="303" r:id="rId17"/>
  </p:sldIdLst>
  <p:sldSz cx="9144000" cy="6858000" type="screen4x3"/>
  <p:notesSz cx="7099300" cy="10234613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220" y="-12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56F1D88F-8D3B-45F7-B0F4-ACB9430BFD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D25C8-41E0-424B-AB06-39DA2BA6B4D1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D25C8-41E0-424B-AB06-39DA2BA6B4D1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C6DC4-2695-4809-BCE0-D9981B1EE262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0925" y="809625"/>
            <a:ext cx="4997450" cy="3749675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154" y="4879210"/>
            <a:ext cx="5146993" cy="455937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unitechverseny.hu/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www.freshhh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hallengeon.hu/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://www.xcellence.hu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www.conticup.hu/" TargetMode="External"/><Relationship Id="rId9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ecosim.hu/en/works/engineerchampionshi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11138" y="2636838"/>
            <a:ext cx="8756650" cy="11525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b="1" kern="1200" dirty="0" smtClean="0">
                <a:solidFill>
                  <a:srgbClr val="0033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Employer branding </a:t>
            </a:r>
            <a:r>
              <a:rPr lang="hu-HU" sz="2800" b="1" kern="1200" dirty="0" smtClean="0">
                <a:solidFill>
                  <a:srgbClr val="0033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&amp; </a:t>
            </a:r>
            <a:r>
              <a:rPr lang="en-US" sz="2800" b="1" kern="1200" dirty="0" smtClean="0">
                <a:solidFill>
                  <a:srgbClr val="0033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talent recruitment</a:t>
            </a:r>
            <a:endParaRPr lang="en-US" sz="2800" b="1" kern="1200" dirty="0">
              <a:solidFill>
                <a:srgbClr val="00338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51520" y="1412875"/>
            <a:ext cx="8640960" cy="1439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003385"/>
                </a:solidFill>
                <a:latin typeface="Tahoma" pitchFamily="34" charset="0"/>
              </a:rPr>
              <a:t>Engineer Student Championship</a:t>
            </a:r>
          </a:p>
        </p:txBody>
      </p:sp>
      <p:pic>
        <p:nvPicPr>
          <p:cNvPr id="8" name="Picture 6" descr="D:\ecosim\2a_pics_(work)\ecosim logo\ecosim_new_eng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9368"/>
            <a:ext cx="3563888" cy="660503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97038" y="4492858"/>
            <a:ext cx="565467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Engineer Student Championship		</a:t>
            </a:r>
            <a:r>
              <a:rPr lang="hu-HU" sz="1400" dirty="0" smtClean="0">
                <a:solidFill>
                  <a:srgbClr val="003385"/>
                </a:solidFill>
                <a:latin typeface="Tahoma" pitchFamily="34" charset="0"/>
              </a:rPr>
              <a:t>	</a:t>
            </a:r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page </a:t>
            </a:r>
            <a:r>
              <a:rPr lang="hu-HU" sz="1400" dirty="0" smtClean="0">
                <a:solidFill>
                  <a:srgbClr val="003385"/>
                </a:solidFill>
                <a:latin typeface="Tahoma" pitchFamily="34" charset="0"/>
              </a:rPr>
              <a:t>2</a:t>
            </a:r>
            <a:endParaRPr lang="en-US" sz="1400" dirty="0" smtClean="0">
              <a:solidFill>
                <a:srgbClr val="003385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Sponsoring packages			</a:t>
            </a:r>
            <a:r>
              <a:rPr lang="hu-HU" sz="1400" dirty="0" smtClean="0">
                <a:solidFill>
                  <a:srgbClr val="003385"/>
                </a:solidFill>
                <a:latin typeface="Tahoma" pitchFamily="34" charset="0"/>
              </a:rPr>
              <a:t>	</a:t>
            </a:r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page 1</a:t>
            </a:r>
            <a:r>
              <a:rPr lang="hu-HU" sz="1400" dirty="0" smtClean="0">
                <a:solidFill>
                  <a:srgbClr val="003385"/>
                </a:solidFill>
                <a:latin typeface="Tahoma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EcoSim competitions, references 		</a:t>
            </a:r>
            <a:r>
              <a:rPr lang="hu-HU" sz="1400" dirty="0" smtClean="0">
                <a:solidFill>
                  <a:srgbClr val="003385"/>
                </a:solidFill>
                <a:latin typeface="Tahoma" pitchFamily="34" charset="0"/>
              </a:rPr>
              <a:t>	</a:t>
            </a:r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page </a:t>
            </a:r>
            <a:r>
              <a:rPr lang="hu-HU" sz="1400" dirty="0" smtClean="0">
                <a:solidFill>
                  <a:srgbClr val="003385"/>
                </a:solidFill>
                <a:latin typeface="Tahoma" pitchFamily="34" charset="0"/>
              </a:rPr>
              <a:t>13</a:t>
            </a:r>
            <a:endParaRPr lang="en-US" sz="1400" dirty="0" smtClean="0">
              <a:solidFill>
                <a:srgbClr val="003385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Contact					page 1</a:t>
            </a:r>
            <a:r>
              <a:rPr lang="hu-HU" sz="1400" smtClean="0">
                <a:solidFill>
                  <a:srgbClr val="003385"/>
                </a:solidFill>
                <a:latin typeface="Tahoma" pitchFamily="34" charset="0"/>
              </a:rPr>
              <a:t>6</a:t>
            </a:r>
            <a:endParaRPr lang="en-US" sz="1400" dirty="0">
              <a:solidFill>
                <a:srgbClr val="003385"/>
              </a:solidFill>
              <a:latin typeface="Tahoma" pitchFamily="34" charset="0"/>
            </a:endParaRPr>
          </a:p>
        </p:txBody>
      </p:sp>
      <p:pic>
        <p:nvPicPr>
          <p:cNvPr id="6" name="Kép 5" descr="MernökBajnoksag_v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36296" y="1"/>
            <a:ext cx="1907704" cy="118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564" y="-19050"/>
            <a:ext cx="9362034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hu-HU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11/</a:t>
            </a:r>
            <a:fld id="{1C141D47-357D-45FF-B6B1-C40D301C2115}" type="slidenum">
              <a:rPr lang="en-US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r" eaLnBrk="1" hangingPunct="1"/>
              <a:t>11</a:t>
            </a:fld>
            <a:endParaRPr lang="en-US" sz="16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16" y="-14514"/>
            <a:ext cx="9494134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076" b="72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388" y="4440238"/>
            <a:ext cx="878522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200" b="1" smtClean="0">
                <a:solidFill>
                  <a:srgbClr val="003385"/>
                </a:solidFill>
                <a:latin typeface="Tahoma" pitchFamily="34" charset="0"/>
              </a:rPr>
              <a:t>       </a:t>
            </a:r>
            <a:r>
              <a:rPr lang="en-US" sz="1200" b="1" smtClean="0">
                <a:solidFill>
                  <a:srgbClr val="003385"/>
                </a:solidFill>
                <a:latin typeface="Tahoma" pitchFamily="34" charset="0"/>
                <a:hlinkClick r:id="rId2"/>
              </a:rPr>
              <a:t>www.freshhh.net</a:t>
            </a:r>
            <a:r>
              <a:rPr lang="en-US" sz="1200" b="1" smtClean="0">
                <a:solidFill>
                  <a:srgbClr val="003385"/>
                </a:solidFill>
                <a:latin typeface="Tahoma" pitchFamily="34" charset="0"/>
              </a:rPr>
              <a:t>              </a:t>
            </a:r>
            <a:r>
              <a:rPr lang="en-US" sz="1200" b="1" smtClean="0">
                <a:solidFill>
                  <a:srgbClr val="003385"/>
                </a:solidFill>
                <a:latin typeface="Tahoma" pitchFamily="34" charset="0"/>
                <a:hlinkClick r:id="rId3"/>
              </a:rPr>
              <a:t>www.unitechverseny.hu</a:t>
            </a:r>
            <a:r>
              <a:rPr lang="en-US" sz="1200" b="1" smtClean="0">
                <a:solidFill>
                  <a:srgbClr val="003385"/>
                </a:solidFill>
                <a:latin typeface="Tahoma" pitchFamily="34" charset="0"/>
              </a:rPr>
              <a:t>               </a:t>
            </a:r>
            <a:r>
              <a:rPr lang="en-US" sz="1200" b="1" smtClean="0">
                <a:solidFill>
                  <a:srgbClr val="003385"/>
                </a:solidFill>
                <a:latin typeface="Tahoma" pitchFamily="34" charset="0"/>
                <a:hlinkClick r:id="rId4"/>
              </a:rPr>
              <a:t>www.conticup.hu</a:t>
            </a:r>
            <a:r>
              <a:rPr lang="en-US" sz="1200" b="1" smtClean="0">
                <a:solidFill>
                  <a:srgbClr val="003385"/>
                </a:solidFill>
                <a:latin typeface="Tahoma" pitchFamily="34" charset="0"/>
              </a:rPr>
              <a:t>              </a:t>
            </a:r>
            <a:r>
              <a:rPr lang="en-US" sz="1200" b="1" smtClean="0">
                <a:solidFill>
                  <a:srgbClr val="003385"/>
                </a:solidFill>
                <a:latin typeface="Tahoma" pitchFamily="34" charset="0"/>
                <a:hlinkClick r:id="rId5"/>
              </a:rPr>
              <a:t>www.flexcellence.hu</a:t>
            </a:r>
            <a:r>
              <a:rPr lang="en-US" sz="1200" b="1" smtClean="0">
                <a:solidFill>
                  <a:srgbClr val="003385"/>
                </a:solidFill>
                <a:latin typeface="Tahoma" pitchFamily="34" charset="0"/>
                <a:hlinkClick r:id="rId6"/>
              </a:rPr>
              <a:t>   </a:t>
            </a:r>
            <a:endParaRPr lang="en-US" sz="1200" b="1">
              <a:solidFill>
                <a:srgbClr val="003385"/>
              </a:solidFill>
              <a:latin typeface="Tahoma" pitchFamily="34" charset="0"/>
            </a:endParaRPr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179388" y="4872038"/>
            <a:ext cx="8785225" cy="18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 Freshhh</a:t>
            </a:r>
            <a:r>
              <a:rPr lang="en-US" sz="1400" b="1">
                <a:solidFill>
                  <a:srgbClr val="003385"/>
                </a:solidFill>
                <a:latin typeface="Tahoma" pitchFamily="34" charset="0"/>
              </a:rPr>
              <a:t>: </a:t>
            </a:r>
            <a:r>
              <a:rPr lang="en-US" sz="1400" b="1" smtClean="0">
                <a:solidFill>
                  <a:srgbClr val="FF0000"/>
                </a:solidFill>
                <a:latin typeface="Tahoma" pitchFamily="34" charset="0"/>
              </a:rPr>
              <a:t>6 200 </a:t>
            </a:r>
            <a:r>
              <a:rPr lang="en-US" sz="1400" b="1">
                <a:solidFill>
                  <a:srgbClr val="003385"/>
                </a:solidFill>
                <a:latin typeface="Tahoma" pitchFamily="34" charset="0"/>
              </a:rPr>
              <a:t>participants, </a:t>
            </a: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70 </a:t>
            </a:r>
            <a:r>
              <a:rPr lang="en-US" sz="1400" b="1">
                <a:solidFill>
                  <a:srgbClr val="003385"/>
                </a:solidFill>
                <a:latin typeface="Tahoma" pitchFamily="34" charset="0"/>
              </a:rPr>
              <a:t>countries, oil industry </a:t>
            </a: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online simulation and case study</a:t>
            </a:r>
          </a:p>
          <a:p>
            <a:pPr eaLnBrk="0" hangingPunct="0"/>
            <a:endParaRPr lang="en-US" sz="1400" b="1" smtClean="0">
              <a:solidFill>
                <a:srgbClr val="003385"/>
              </a:solidFill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 CLAAS UniTech Engineering Students’ Competition: </a:t>
            </a:r>
            <a:r>
              <a:rPr lang="en-US" sz="1400" b="1" smtClean="0">
                <a:solidFill>
                  <a:srgbClr val="FF0000"/>
                </a:solidFill>
                <a:latin typeface="Tahoma" pitchFamily="34" charset="0"/>
              </a:rPr>
              <a:t>100 </a:t>
            </a: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participants, plan &amp; construction</a:t>
            </a:r>
          </a:p>
          <a:p>
            <a:pPr eaLnBrk="0" hangingPunct="0"/>
            <a:endParaRPr lang="en-US" sz="1400" b="1" smtClean="0">
              <a:solidFill>
                <a:srgbClr val="003385"/>
              </a:solidFill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 ContiCup: </a:t>
            </a:r>
            <a:r>
              <a:rPr lang="en-US" sz="1400" b="1" smtClean="0">
                <a:solidFill>
                  <a:srgbClr val="FF0000"/>
                </a:solidFill>
                <a:latin typeface="Tahoma" pitchFamily="34" charset="0"/>
              </a:rPr>
              <a:t>350+</a:t>
            </a: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 participants, case study, quiz &amp; presentation</a:t>
            </a:r>
          </a:p>
          <a:p>
            <a:pPr eaLnBrk="0" hangingPunct="0"/>
            <a:endParaRPr lang="en-US" sz="1400" b="1" smtClean="0">
              <a:solidFill>
                <a:srgbClr val="003385"/>
              </a:solidFill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 Xcellence: </a:t>
            </a:r>
            <a:r>
              <a:rPr lang="en-US" sz="1400" b="1" smtClean="0">
                <a:solidFill>
                  <a:srgbClr val="FF0000"/>
                </a:solidFill>
                <a:latin typeface="Tahoma" pitchFamily="34" charset="0"/>
              </a:rPr>
              <a:t>250-400</a:t>
            </a: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 </a:t>
            </a:r>
            <a:r>
              <a:rPr lang="en-US" sz="1400" b="1">
                <a:solidFill>
                  <a:srgbClr val="003385"/>
                </a:solidFill>
                <a:latin typeface="Tahoma" pitchFamily="34" charset="0"/>
              </a:rPr>
              <a:t>participants, </a:t>
            </a: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engineers</a:t>
            </a:r>
            <a:r>
              <a:rPr lang="en-US" sz="1400" b="1">
                <a:solidFill>
                  <a:srgbClr val="003385"/>
                </a:solidFill>
                <a:latin typeface="Tahoma" pitchFamily="34" charset="0"/>
              </a:rPr>
              <a:t>’ </a:t>
            </a: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quiz &amp; case </a:t>
            </a:r>
            <a:r>
              <a:rPr lang="en-US" sz="1400" b="1">
                <a:solidFill>
                  <a:srgbClr val="003385"/>
                </a:solidFill>
                <a:latin typeface="Tahoma" pitchFamily="34" charset="0"/>
              </a:rPr>
              <a:t>study </a:t>
            </a: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competition</a:t>
            </a:r>
          </a:p>
          <a:p>
            <a:pPr eaLnBrk="0" hangingPunct="0"/>
            <a:endParaRPr lang="en-US" sz="1400" b="1">
              <a:solidFill>
                <a:srgbClr val="003385"/>
              </a:solidFill>
              <a:latin typeface="Tahoma" pitchFamily="34" charset="0"/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112713" y="620688"/>
            <a:ext cx="90297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2800" b="1" smtClean="0">
                <a:solidFill>
                  <a:srgbClr val="000099"/>
                </a:solidFill>
                <a:latin typeface="Tahoma" pitchFamily="34" charset="0"/>
              </a:rPr>
              <a:t>EcoSim engineer competitions</a:t>
            </a:r>
            <a:endParaRPr lang="en-US" sz="2800" b="1">
              <a:solidFill>
                <a:srgbClr val="000099"/>
              </a:solidFill>
              <a:latin typeface="Futura Md BT" pitchFamily="34" charset="0"/>
            </a:endParaRPr>
          </a:p>
        </p:txBody>
      </p:sp>
      <p:pic>
        <p:nvPicPr>
          <p:cNvPr id="3075" name="Picture 3" descr="D:\ecosim\00_DELIVERY\2_CLAAS UniTech\szervezői\Unitech plaki_nag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484784"/>
            <a:ext cx="1951714" cy="27324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2" descr="Z:\00_DELIVERY\2_freshhh2014\szervezői anyagok\freshhh plakát_kozep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7035" y="1497484"/>
            <a:ext cx="1928701" cy="273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E93560-5DCF-432E-885F-CA36A0AE4310}" type="slidenum">
              <a:rPr lang="en-US" sz="1200" smtClean="0">
                <a:solidFill>
                  <a:srgbClr val="003385"/>
                </a:solidFill>
                <a:latin typeface="Tahoma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lang="en-US" sz="1200" smtClean="0">
              <a:solidFill>
                <a:srgbClr val="003385"/>
              </a:solidFill>
              <a:latin typeface="Tahoma" pitchFamily="34" charset="0"/>
            </a:endParaRPr>
          </a:p>
        </p:txBody>
      </p:sp>
      <p:pic>
        <p:nvPicPr>
          <p:cNvPr id="12" name="Picture 6" descr="D:\ecosim\2a_pics_(work)\ecosim logo\ecosim_new_eng_bi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400" y="12700"/>
            <a:ext cx="3563888" cy="660503"/>
          </a:xfrm>
          <a:prstGeom prst="rect">
            <a:avLst/>
          </a:prstGeom>
          <a:noFill/>
        </p:spPr>
      </p:pic>
      <p:pic>
        <p:nvPicPr>
          <p:cNvPr id="1026" name="Picture 2" descr="Z:\00_DELIVERY\2_ContiCup\media\szervezői anyagok\ContiCup_2016_plakat_nag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62624" y="1484784"/>
            <a:ext cx="1956282" cy="273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121" name="Picture 1" descr="Z:\00_DELIVERY\2_Flexcellence\print\xcellence_A5_szorolap_20160927-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96804" y="1484784"/>
            <a:ext cx="1969920" cy="2736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12713" y="476250"/>
            <a:ext cx="90297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99"/>
                </a:solidFill>
                <a:latin typeface="Tahoma" pitchFamily="34" charset="0"/>
              </a:rPr>
              <a:t>References – clients</a:t>
            </a:r>
            <a:endParaRPr lang="en-US" sz="2800" b="1">
              <a:solidFill>
                <a:srgbClr val="000099"/>
              </a:solidFill>
              <a:latin typeface="Futura Md BT" pitchFamily="34" charset="0"/>
            </a:endParaRPr>
          </a:p>
        </p:txBody>
      </p:sp>
      <p:pic>
        <p:nvPicPr>
          <p:cNvPr id="15371" name="Picture 50" descr="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3773488"/>
            <a:ext cx="1143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ecosim\2a_pics_(work)\ceges GRAND TOTAL logok\CLAAS\claa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2007100" cy="348410"/>
          </a:xfrm>
          <a:prstGeom prst="rect">
            <a:avLst/>
          </a:prstGeom>
          <a:noFill/>
        </p:spPr>
      </p:pic>
      <p:pic>
        <p:nvPicPr>
          <p:cNvPr id="1029" name="Picture 5" descr="D:\ecosim\2a_pics_(work)\ceges GRAND TOTAL logok\AUDI\au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420888"/>
            <a:ext cx="1440000" cy="900000"/>
          </a:xfrm>
          <a:prstGeom prst="rect">
            <a:avLst/>
          </a:prstGeom>
          <a:noFill/>
        </p:spPr>
      </p:pic>
      <p:pic>
        <p:nvPicPr>
          <p:cNvPr id="1030" name="Picture 6" descr="D:\ecosim\2a_pics_(work)\ceges GRAND TOTAL logok\Mars\mars-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797152"/>
            <a:ext cx="1323975" cy="1000125"/>
          </a:xfrm>
          <a:prstGeom prst="rect">
            <a:avLst/>
          </a:prstGeom>
          <a:noFill/>
        </p:spPr>
      </p:pic>
      <p:sp>
        <p:nvSpPr>
          <p:cNvPr id="21" name="Slide Number Placeholder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E93560-5DCF-432E-885F-CA36A0AE4310}" type="slidenum">
              <a:rPr lang="en-US" sz="1200" smtClean="0">
                <a:solidFill>
                  <a:srgbClr val="003385"/>
                </a:solidFill>
                <a:latin typeface="Tahoma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lang="en-US" sz="1200" dirty="0" smtClean="0">
              <a:solidFill>
                <a:srgbClr val="003385"/>
              </a:solidFill>
              <a:latin typeface="Tahoma" pitchFamily="34" charset="0"/>
            </a:endParaRPr>
          </a:p>
        </p:txBody>
      </p:sp>
      <p:pic>
        <p:nvPicPr>
          <p:cNvPr id="19458" name="Picture 2" descr="http://www.ecosim.hu/ecosim_www/i/company_logo/veol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8040" y="4725144"/>
            <a:ext cx="2578323" cy="1057112"/>
          </a:xfrm>
          <a:prstGeom prst="rect">
            <a:avLst/>
          </a:prstGeom>
          <a:noFill/>
        </p:spPr>
      </p:pic>
      <p:pic>
        <p:nvPicPr>
          <p:cNvPr id="2" name="Picture 2" descr="Z:\2a_pics_(work)\ceges GRAND TOTAL logok\Continental\2013_logo_uv-thumbnai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7172" y="3645024"/>
            <a:ext cx="2163564" cy="951968"/>
          </a:xfrm>
          <a:prstGeom prst="rect">
            <a:avLst/>
          </a:prstGeom>
          <a:noFill/>
        </p:spPr>
      </p:pic>
      <p:pic>
        <p:nvPicPr>
          <p:cNvPr id="3074" name="Picture 2" descr="http://viipip.com/images/newsdata/2011/7/20110713210739_viipipdotcom_1185Jabil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6871" y="2492896"/>
            <a:ext cx="1819674" cy="454919"/>
          </a:xfrm>
          <a:prstGeom prst="rect">
            <a:avLst/>
          </a:prstGeom>
          <a:noFill/>
        </p:spPr>
      </p:pic>
      <p:pic>
        <p:nvPicPr>
          <p:cNvPr id="3075" name="Picture 3" descr="Z:\2a_pics_(work)\ceges GRAND TOTAL logok\Coca-Cola\CCHBC mark (Pantone + CMYK) 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1340768"/>
            <a:ext cx="3901448" cy="591313"/>
          </a:xfrm>
          <a:prstGeom prst="rect">
            <a:avLst/>
          </a:prstGeom>
          <a:noFill/>
        </p:spPr>
      </p:pic>
      <p:pic>
        <p:nvPicPr>
          <p:cNvPr id="3077" name="Picture 5" descr="https://mol.hu/images/fb-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2204864"/>
            <a:ext cx="2148891" cy="1128168"/>
          </a:xfrm>
          <a:prstGeom prst="rect">
            <a:avLst/>
          </a:prstGeom>
          <a:noFill/>
        </p:spPr>
      </p:pic>
      <p:pic>
        <p:nvPicPr>
          <p:cNvPr id="22" name="Picture 60" descr="manpower_logo_2699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228038" y="4941317"/>
            <a:ext cx="9239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D:\ecosim\2a_pics_(work)\ceges GRAND TOTAL logok\Knorr-Bremse\Logo_hiv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7729" y="3573016"/>
            <a:ext cx="1958727" cy="8076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395536" y="4509121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 smtClean="0">
                <a:solidFill>
                  <a:srgbClr val="003385"/>
                </a:solidFill>
                <a:latin typeface="Tahoma" pitchFamily="34" charset="0"/>
              </a:rPr>
              <a:t>Balázs Orova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 smtClean="0">
                <a:solidFill>
                  <a:srgbClr val="003385"/>
                </a:solidFill>
                <a:latin typeface="Tahoma" pitchFamily="34" charset="0"/>
              </a:rPr>
              <a:t>Sales &amp; Marketing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200" b="1" dirty="0" smtClean="0">
              <a:solidFill>
                <a:srgbClr val="003385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 smtClean="0">
                <a:solidFill>
                  <a:srgbClr val="003385"/>
                </a:solidFill>
                <a:latin typeface="Tahoma" pitchFamily="34" charset="0"/>
              </a:rPr>
              <a:t>EcoSim Student Competitions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200" b="1" dirty="0" smtClean="0">
              <a:solidFill>
                <a:srgbClr val="003385"/>
              </a:solidFill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 smtClean="0">
                <a:solidFill>
                  <a:srgbClr val="003385"/>
                </a:solidFill>
                <a:latin typeface="Tahoma" pitchFamily="34" charset="0"/>
              </a:rPr>
              <a:t>+36302971690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 smtClean="0">
                <a:solidFill>
                  <a:srgbClr val="003385"/>
                </a:solidFill>
                <a:latin typeface="Tahoma" pitchFamily="34" charset="0"/>
              </a:rPr>
              <a:t>balazs.orova@ecosim.hu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b="1" dirty="0" smtClean="0">
                <a:solidFill>
                  <a:srgbClr val="003385"/>
                </a:solidFill>
                <a:latin typeface="Tahoma" pitchFamily="34" charset="0"/>
                <a:hlinkClick r:id="rId2"/>
              </a:rPr>
              <a:t>www.ecosim.hu </a:t>
            </a:r>
            <a:endParaRPr lang="en-US" sz="1200" b="1" dirty="0">
              <a:solidFill>
                <a:srgbClr val="003385"/>
              </a:solidFill>
              <a:latin typeface="Tahoma" pitchFamily="34" charset="0"/>
            </a:endParaRPr>
          </a:p>
        </p:txBody>
      </p:sp>
      <p:pic>
        <p:nvPicPr>
          <p:cNvPr id="5" name="Kép 4" descr="MernökBajnoksag_v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74452" y="4949925"/>
            <a:ext cx="2699792" cy="1678249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E93560-5DCF-432E-885F-CA36A0AE4310}" type="slidenum">
              <a:rPr lang="en-US" sz="1200" smtClean="0">
                <a:solidFill>
                  <a:srgbClr val="003385"/>
                </a:solidFill>
                <a:latin typeface="Tahoma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lang="en-US" sz="1200" dirty="0" smtClean="0">
              <a:solidFill>
                <a:srgbClr val="003385"/>
              </a:solidFill>
              <a:latin typeface="Tahoma" pitchFamily="34" charset="0"/>
            </a:endParaRPr>
          </a:p>
        </p:txBody>
      </p:sp>
      <p:pic>
        <p:nvPicPr>
          <p:cNvPr id="7" name="Picture 6" descr="D:\ecosim\2a_pics_(work)\ecosim logo\ecosim_new_eng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2404" y="4064641"/>
            <a:ext cx="3563888" cy="660503"/>
          </a:xfrm>
          <a:prstGeom prst="rect">
            <a:avLst/>
          </a:prstGeom>
          <a:noFill/>
        </p:spPr>
      </p:pic>
      <p:pic>
        <p:nvPicPr>
          <p:cNvPr id="1026" name="Picture 2" descr="Z:\2b_corporate_KÉPEK_by_digit_kamera\2015\Mernokbajnoksag\DSC_2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7444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9632" y="3717032"/>
            <a:ext cx="6624637" cy="26167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3385"/>
                </a:solidFill>
                <a:latin typeface="Tahoma" pitchFamily="34" charset="0"/>
              </a:rPr>
              <a:t>Engineer Student Championship</a:t>
            </a:r>
          </a:p>
          <a:p>
            <a:pPr algn="ctr">
              <a:defRPr/>
            </a:pPr>
            <a:endParaRPr lang="en-US" sz="3600" b="1" dirty="0">
              <a:solidFill>
                <a:srgbClr val="003385"/>
              </a:solidFill>
              <a:latin typeface="Tahoma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33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Employer branding </a:t>
            </a:r>
            <a:r>
              <a:rPr lang="hu-HU" sz="2800" b="1" dirty="0" smtClean="0">
                <a:solidFill>
                  <a:srgbClr val="0033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&amp;</a:t>
            </a:r>
            <a:br>
              <a:rPr lang="hu-HU" sz="2800" b="1" dirty="0" smtClean="0">
                <a:solidFill>
                  <a:srgbClr val="0033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sz="2800" b="1" dirty="0" smtClean="0">
                <a:solidFill>
                  <a:srgbClr val="0033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talent recruitment</a:t>
            </a:r>
            <a:endParaRPr lang="en-US" sz="2800" b="1" dirty="0">
              <a:solidFill>
                <a:srgbClr val="00338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E93560-5DCF-432E-885F-CA36A0AE4310}" type="slidenum">
              <a:rPr lang="en-US" sz="1200" smtClean="0">
                <a:solidFill>
                  <a:srgbClr val="003385"/>
                </a:solidFill>
                <a:latin typeface="Tahoma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lang="en-US" sz="1200" dirty="0" smtClean="0">
              <a:solidFill>
                <a:srgbClr val="003385"/>
              </a:solidFill>
              <a:latin typeface="Tahoma" pitchFamily="34" charset="0"/>
            </a:endParaRPr>
          </a:p>
        </p:txBody>
      </p:sp>
      <p:pic>
        <p:nvPicPr>
          <p:cNvPr id="9" name="Picture 2" descr="https://fbcdn-sphotos-g-a.akamaihd.net/hphotos-ak-xpa1/v/t1.0-9/10988488_1547143368871020_3247042357579291537_n.png?oh=91f2c59580f47dbe796ce8ca14f6f070&amp;oe=55501B20&amp;__gda__=1435452490_f17e2cd9840f46b03289037ba426fd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3846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611560" y="1700808"/>
            <a:ext cx="7777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385"/>
                </a:solidFill>
                <a:latin typeface="Tahoma" pitchFamily="34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Tahoma" pitchFamily="34" charset="0"/>
              </a:rPr>
              <a:t>Effective reach of </a:t>
            </a:r>
            <a:r>
              <a:rPr lang="en-US" sz="1800" b="1" smtClean="0">
                <a:solidFill>
                  <a:srgbClr val="FF0000"/>
                </a:solidFill>
                <a:latin typeface="Tahoma" pitchFamily="34" charset="0"/>
              </a:rPr>
              <a:t>the </a:t>
            </a:r>
            <a:r>
              <a:rPr lang="en-US" b="1" smtClean="0">
                <a:solidFill>
                  <a:srgbClr val="FF0000"/>
                </a:solidFill>
                <a:latin typeface="Tahoma" pitchFamily="34" charset="0"/>
              </a:rPr>
              <a:t>mechanical </a:t>
            </a:r>
            <a:r>
              <a:rPr lang="en-US" sz="1800" b="1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ahoma" pitchFamily="34" charset="0"/>
              </a:rPr>
              <a:t>and electric  engineer students</a:t>
            </a:r>
            <a:endParaRPr lang="en-US" sz="18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51520" y="2996952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3385"/>
                </a:solidFill>
                <a:latin typeface="Tahoma" pitchFamily="34" charset="0"/>
              </a:rPr>
              <a:t>Recruitment of </a:t>
            </a:r>
            <a:r>
              <a:rPr lang="en-US" sz="1800" b="1" smtClean="0">
                <a:solidFill>
                  <a:srgbClr val="FF0000"/>
                </a:solidFill>
                <a:latin typeface="Tahoma" pitchFamily="34" charset="0"/>
              </a:rPr>
              <a:t>motivated young engineers</a:t>
            </a:r>
            <a:endParaRPr lang="en-US" sz="18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4283968" y="2348880"/>
            <a:ext cx="4860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FF0000"/>
                </a:solidFill>
                <a:latin typeface="Tahoma" pitchFamily="34" charset="0"/>
              </a:rPr>
              <a:t>CV database  of ~</a:t>
            </a:r>
            <a:r>
              <a:rPr lang="en-US" sz="1800" b="1" smtClean="0">
                <a:solidFill>
                  <a:srgbClr val="FF0000"/>
                </a:solidFill>
                <a:latin typeface="Tahoma" pitchFamily="34" charset="0"/>
              </a:rPr>
              <a:t>350 </a:t>
            </a:r>
            <a:r>
              <a:rPr lang="en-US" sz="1800" b="1" smtClean="0">
                <a:solidFill>
                  <a:srgbClr val="003385"/>
                </a:solidFill>
                <a:latin typeface="Tahoma" pitchFamily="34" charset="0"/>
              </a:rPr>
              <a:t>engineer students </a:t>
            </a:r>
            <a:endParaRPr lang="en-US" sz="18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151" name="Text Box 3"/>
          <p:cNvSpPr txBox="1">
            <a:spLocks noChangeArrowheads="1"/>
          </p:cNvSpPr>
          <p:nvPr/>
        </p:nvSpPr>
        <p:spPr bwMode="auto">
          <a:xfrm>
            <a:off x="323528" y="4509120"/>
            <a:ext cx="7704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Tahoma" pitchFamily="34" charset="0"/>
              </a:rPr>
              <a:t>Development and </a:t>
            </a:r>
            <a:r>
              <a:rPr lang="en-US" sz="1800" b="1" smtClean="0">
                <a:solidFill>
                  <a:srgbClr val="FF0000"/>
                </a:solidFill>
                <a:latin typeface="Tahoma" pitchFamily="34" charset="0"/>
              </a:rPr>
              <a:t>assessment </a:t>
            </a:r>
            <a:r>
              <a:rPr lang="en-US" sz="1800" b="1">
                <a:solidFill>
                  <a:srgbClr val="003385"/>
                </a:solidFill>
                <a:latin typeface="Tahoma" pitchFamily="34" charset="0"/>
              </a:rPr>
              <a:t>of </a:t>
            </a:r>
            <a:r>
              <a:rPr lang="en-US" sz="1800" b="1" smtClean="0">
                <a:solidFill>
                  <a:srgbClr val="003385"/>
                </a:solidFill>
                <a:latin typeface="Tahoma" pitchFamily="34" charset="0"/>
              </a:rPr>
              <a:t>engineer knowledge &amp; skills</a:t>
            </a:r>
            <a:endParaRPr lang="en-US" sz="1800" b="1">
              <a:solidFill>
                <a:srgbClr val="003385"/>
              </a:solidFill>
              <a:latin typeface="Tahoma" pitchFamily="34" charset="0"/>
            </a:endParaRPr>
          </a:p>
        </p:txBody>
      </p:sp>
      <p:sp>
        <p:nvSpPr>
          <p:cNvPr id="6152" name="Text Box 3"/>
          <p:cNvSpPr txBox="1">
            <a:spLocks noChangeArrowheads="1"/>
          </p:cNvSpPr>
          <p:nvPr/>
        </p:nvSpPr>
        <p:spPr bwMode="auto">
          <a:xfrm>
            <a:off x="0" y="530120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rgbClr val="003385"/>
                </a:solidFill>
                <a:latin typeface="Tahoma" pitchFamily="34" charset="0"/>
              </a:rPr>
              <a:t>The </a:t>
            </a:r>
            <a:r>
              <a:rPr lang="en-US" sz="1800" b="1" smtClean="0">
                <a:solidFill>
                  <a:srgbClr val="003385"/>
                </a:solidFill>
                <a:latin typeface="Tahoma" pitchFamily="34" charset="0"/>
              </a:rPr>
              <a:t>game engine can be </a:t>
            </a:r>
            <a:r>
              <a:rPr lang="en-US" sz="1800" b="1">
                <a:solidFill>
                  <a:srgbClr val="003385"/>
                </a:solidFill>
                <a:latin typeface="Tahoma" pitchFamily="34" charset="0"/>
              </a:rPr>
              <a:t>applied as </a:t>
            </a:r>
            <a:r>
              <a:rPr lang="en-US" sz="1800" b="1" smtClean="0">
                <a:solidFill>
                  <a:srgbClr val="FF0000"/>
                </a:solidFill>
                <a:latin typeface="Tahoma" pitchFamily="34" charset="0"/>
              </a:rPr>
              <a:t>gamification</a:t>
            </a:r>
            <a:r>
              <a:rPr lang="en-US" sz="1800" b="1" smtClean="0">
                <a:solidFill>
                  <a:srgbClr val="003385"/>
                </a:solidFill>
                <a:latin typeface="Tahoma" pitchFamily="34" charset="0"/>
              </a:rPr>
              <a:t> selection </a:t>
            </a:r>
            <a:r>
              <a:rPr lang="en-US" sz="1800" b="1">
                <a:solidFill>
                  <a:srgbClr val="003385"/>
                </a:solidFill>
                <a:latin typeface="Tahoma" pitchFamily="34" charset="0"/>
              </a:rPr>
              <a:t>tool of applicants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92310" y="115888"/>
            <a:ext cx="7920880" cy="6469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3600" b="1" smtClean="0">
                <a:solidFill>
                  <a:srgbClr val="003385"/>
                </a:solidFill>
                <a:latin typeface="Tahoma" pitchFamily="34" charset="0"/>
              </a:rPr>
              <a:t>Engineer Student Championship</a:t>
            </a:r>
            <a:endParaRPr lang="en-US" sz="2800" b="1">
              <a:solidFill>
                <a:srgbClr val="00338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878461"/>
            <a:ext cx="9144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/>
            <a:r>
              <a:rPr lang="en-US" sz="2400" b="1" smtClean="0">
                <a:solidFill>
                  <a:srgbClr val="003385"/>
                </a:solidFill>
                <a:latin typeface="Tahoma" pitchFamily="34" charset="0"/>
              </a:rPr>
              <a:t>Employer branding &amp; recruitment</a:t>
            </a:r>
            <a:endParaRPr lang="en-US" sz="2400" b="1">
              <a:solidFill>
                <a:srgbClr val="003385"/>
              </a:solidFill>
              <a:latin typeface="Tahoma" pitchFamily="34" charset="0"/>
            </a:endParaRPr>
          </a:p>
        </p:txBody>
      </p:sp>
      <p:pic>
        <p:nvPicPr>
          <p:cNvPr id="11" name="Kép 10" descr="MernökBajnoksag_v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08304" y="5716892"/>
            <a:ext cx="1835696" cy="1141108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19872" y="3789040"/>
            <a:ext cx="4608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3385"/>
                </a:solidFill>
                <a:latin typeface="Tahoma" pitchFamily="34" charset="0"/>
              </a:rPr>
              <a:t> Performance based </a:t>
            </a:r>
            <a:r>
              <a:rPr lang="en-US" sz="1800" b="1" smtClean="0">
                <a:solidFill>
                  <a:srgbClr val="FF0000"/>
                </a:solidFill>
                <a:latin typeface="Tahoma" pitchFamily="34" charset="0"/>
              </a:rPr>
              <a:t>talent acquisition</a:t>
            </a:r>
            <a:endParaRPr lang="en-US" sz="180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25538"/>
            <a:ext cx="8507413" cy="5183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1400" b="1" kern="1200" smtClean="0">
                <a:solidFill>
                  <a:srgbClr val="FF0000"/>
                </a:solidFill>
                <a:latin typeface="Tahoma" pitchFamily="34" charset="0"/>
              </a:rPr>
              <a:t>Message:</a:t>
            </a:r>
          </a:p>
          <a:p>
            <a:pPr>
              <a:buFontTx/>
              <a:buNone/>
            </a:pPr>
            <a:endParaRPr lang="en-US" sz="1400" b="1" smtClean="0">
              <a:solidFill>
                <a:srgbClr val="003385"/>
              </a:solidFill>
              <a:latin typeface="Tahoma" pitchFamily="34" charset="0"/>
            </a:endParaRPr>
          </a:p>
          <a:p>
            <a:pPr>
              <a:buFontTx/>
              <a:buNone/>
            </a:pP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„Experience the work and the corporate culture of the best engineer employers! Show your talent and persistance solving exciting engineer case studies and win great prizes and career opportunity!” </a:t>
            </a:r>
          </a:p>
          <a:p>
            <a:pPr>
              <a:buFontTx/>
              <a:buNone/>
            </a:pPr>
            <a:endParaRPr lang="en-US" sz="1400" b="1" smtClean="0">
              <a:solidFill>
                <a:srgbClr val="003385"/>
              </a:solidFill>
              <a:latin typeface="Tahoma" pitchFamily="34" charset="0"/>
            </a:endParaRPr>
          </a:p>
          <a:p>
            <a:pPr>
              <a:buFontTx/>
              <a:buNone/>
            </a:pPr>
            <a:endParaRPr lang="en-US" sz="1400" b="1" smtClean="0">
              <a:solidFill>
                <a:srgbClr val="003385"/>
              </a:solidFill>
              <a:latin typeface="Tahoma" pitchFamily="34" charset="0"/>
            </a:endParaRPr>
          </a:p>
          <a:p>
            <a:pPr>
              <a:buFontTx/>
              <a:buNone/>
            </a:pPr>
            <a:r>
              <a:rPr lang="en-US" sz="1400" b="1" kern="1200" smtClean="0">
                <a:solidFill>
                  <a:srgbClr val="FF0000"/>
                </a:solidFill>
                <a:latin typeface="Tahoma" pitchFamily="34" charset="0"/>
              </a:rPr>
              <a:t>Employer branding and recruitment goals:</a:t>
            </a:r>
          </a:p>
          <a:p>
            <a:pPr>
              <a:buFontTx/>
              <a:buNone/>
            </a:pPr>
            <a:endParaRPr lang="en-US" sz="1400" b="1" smtClean="0">
              <a:solidFill>
                <a:srgbClr val="003385"/>
              </a:solidFill>
              <a:latin typeface="Tahom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To show the career opportunities and the EVP statement of the Sponsor</a:t>
            </a:r>
          </a:p>
          <a:p>
            <a:pPr>
              <a:buFont typeface="Courier New" pitchFamily="49" charset="0"/>
              <a:buChar char="o"/>
            </a:pPr>
            <a:endParaRPr lang="en-US" sz="1400" smtClean="0">
              <a:solidFill>
                <a:srgbClr val="003385"/>
              </a:solidFill>
              <a:latin typeface="Tahom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Assess</a:t>
            </a:r>
            <a:r>
              <a:rPr lang="en-US" sz="1400" smtClean="0">
                <a:solidFill>
                  <a:srgbClr val="003385"/>
                </a:solidFill>
                <a:latin typeface="Tahoma" pitchFamily="34" charset="0"/>
              </a:rPr>
              <a:t> of the important skills and knowledge; </a:t>
            </a: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talent discovery</a:t>
            </a:r>
          </a:p>
          <a:p>
            <a:pPr>
              <a:buFont typeface="Courier New" pitchFamily="49" charset="0"/>
              <a:buChar char="o"/>
            </a:pPr>
            <a:endParaRPr lang="en-US" sz="1400" b="1" smtClean="0">
              <a:solidFill>
                <a:srgbClr val="003385"/>
              </a:solidFill>
              <a:latin typeface="Tahom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Recruitment of interns, colleagues </a:t>
            </a:r>
            <a:r>
              <a:rPr lang="en-US" sz="1400" smtClean="0">
                <a:solidFill>
                  <a:srgbClr val="003385"/>
                </a:solidFill>
                <a:latin typeface="Tahoma" pitchFamily="34" charset="0"/>
              </a:rPr>
              <a:t>from the participants</a:t>
            </a:r>
          </a:p>
          <a:p>
            <a:pPr>
              <a:buFont typeface="Courier New" pitchFamily="49" charset="0"/>
              <a:buChar char="o"/>
            </a:pPr>
            <a:endParaRPr lang="en-US" sz="1400" b="1" smtClean="0">
              <a:solidFill>
                <a:srgbClr val="003385"/>
              </a:solidFill>
              <a:latin typeface="Tahom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Talent network, community building: </a:t>
            </a:r>
            <a:r>
              <a:rPr lang="en-US" sz="1400" smtClean="0">
                <a:solidFill>
                  <a:srgbClr val="003385"/>
                </a:solidFill>
                <a:latin typeface="Tahoma" pitchFamily="34" charset="0"/>
              </a:rPr>
              <a:t>creating or enlarging the number of potential employees</a:t>
            </a:r>
          </a:p>
          <a:p>
            <a:pPr>
              <a:buFontTx/>
              <a:buNone/>
            </a:pPr>
            <a:endParaRPr lang="en-US" sz="1400" b="1" smtClean="0">
              <a:solidFill>
                <a:srgbClr val="003385"/>
              </a:solidFill>
              <a:latin typeface="Tahom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400" b="1" smtClean="0">
                <a:solidFill>
                  <a:srgbClr val="003385"/>
                </a:solidFill>
                <a:latin typeface="Tahoma" pitchFamily="34" charset="0"/>
              </a:rPr>
              <a:t>Providing experience, fun, positive impression to make the company more attractive</a:t>
            </a:r>
            <a:r>
              <a:rPr lang="en-US" sz="1400" smtClean="0">
                <a:solidFill>
                  <a:srgbClr val="003385"/>
                </a:solidFill>
                <a:latin typeface="Tahoma" pitchFamily="34" charset="0"/>
              </a:rPr>
              <a:t> </a:t>
            </a:r>
            <a:endParaRPr lang="en-US" sz="16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92310" y="115888"/>
            <a:ext cx="7920880" cy="6469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3600" b="1" smtClean="0">
                <a:solidFill>
                  <a:srgbClr val="003385"/>
                </a:solidFill>
                <a:latin typeface="Tahoma" pitchFamily="34" charset="0"/>
              </a:rPr>
              <a:t>Engineer Student Championship</a:t>
            </a:r>
            <a:endParaRPr lang="en-US" sz="2800" b="1">
              <a:solidFill>
                <a:srgbClr val="00338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Kép 3" descr="MernökBajnoksag_v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08304" y="5716892"/>
            <a:ext cx="1835696" cy="11411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91134" y="3904730"/>
            <a:ext cx="1256730" cy="43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95536" y="1412776"/>
            <a:ext cx="8123311" cy="375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 numCol="2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3385"/>
                </a:solidFill>
                <a:latin typeface="Tahoma" pitchFamily="34" charset="0"/>
              </a:rPr>
              <a:t>Marketing campaign</a:t>
            </a:r>
          </a:p>
          <a:p>
            <a:pPr eaLnBrk="0" hangingPunct="0"/>
            <a:endParaRPr lang="en-US" sz="1400" b="1" dirty="0" smtClean="0">
              <a:solidFill>
                <a:srgbClr val="003385"/>
              </a:solidFill>
              <a:latin typeface="Tahoma" pitchFamily="34" charset="0"/>
            </a:endParaRPr>
          </a:p>
          <a:p>
            <a:pPr eaLnBrk="0" hangingPunct="0"/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Target: </a:t>
            </a:r>
            <a:r>
              <a:rPr lang="hu-HU" sz="1400" b="1" dirty="0" smtClean="0">
                <a:solidFill>
                  <a:srgbClr val="FF0000"/>
                </a:solidFill>
                <a:latin typeface="Tahoma" pitchFamily="34" charset="0"/>
              </a:rPr>
              <a:t>350-400 </a:t>
            </a:r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participants</a:t>
            </a:r>
          </a:p>
          <a:p>
            <a:pPr eaLnBrk="0" hangingPunct="0"/>
            <a:endParaRPr lang="en-US" sz="1400" dirty="0" smtClean="0">
              <a:solidFill>
                <a:srgbClr val="003385"/>
              </a:solidFill>
              <a:latin typeface="Tahoma" pitchFamily="34" charset="0"/>
            </a:endParaRPr>
          </a:p>
          <a:p>
            <a:pPr eaLnBrk="0" hangingPunct="0"/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Posters, brochures* 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2 500</a:t>
            </a:r>
            <a:r>
              <a:rPr lang="hu-HU" sz="1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</a:p>
          <a:p>
            <a:pPr eaLnBrk="0" hangingPunct="0"/>
            <a:endParaRPr lang="en-US" sz="1400" dirty="0" smtClean="0">
              <a:solidFill>
                <a:srgbClr val="003385"/>
              </a:solidFill>
              <a:latin typeface="Tahoma" pitchFamily="34" charset="0"/>
            </a:endParaRPr>
          </a:p>
          <a:p>
            <a:pPr eaLnBrk="0" hangingPunct="0"/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Mailing lists: 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~</a:t>
            </a:r>
            <a:r>
              <a:rPr lang="hu-HU" sz="1400" b="1" dirty="0" smtClean="0">
                <a:solidFill>
                  <a:srgbClr val="FF0000"/>
                </a:solidFill>
                <a:latin typeface="Tahoma" pitchFamily="34" charset="0"/>
              </a:rPr>
              <a:t>25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 000 persons.</a:t>
            </a:r>
            <a:endParaRPr lang="en-US" sz="1400" dirty="0" smtClean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/>
            <a:endParaRPr lang="en-US" sz="1400" dirty="0" smtClean="0">
              <a:solidFill>
                <a:srgbClr val="003385"/>
              </a:solidFill>
              <a:latin typeface="Tahoma" pitchFamily="34" charset="0"/>
            </a:endParaRPr>
          </a:p>
          <a:p>
            <a:pPr eaLnBrk="0" hangingPunct="0"/>
            <a:r>
              <a:rPr lang="hu-HU" sz="1400" b="1" dirty="0" smtClean="0">
                <a:solidFill>
                  <a:srgbClr val="FF0000"/>
                </a:solidFill>
                <a:latin typeface="Tahoma" pitchFamily="34" charset="0"/>
              </a:rPr>
              <a:t>Roadshow </a:t>
            </a:r>
            <a:r>
              <a:rPr lang="hu-HU" sz="1400" dirty="0" smtClean="0">
                <a:solidFill>
                  <a:srgbClr val="003385"/>
                </a:solidFill>
                <a:latin typeface="Tahoma" pitchFamily="34" charset="0"/>
              </a:rPr>
              <a:t>(4-6 </a:t>
            </a:r>
            <a:r>
              <a:rPr lang="hu-HU" sz="1400" dirty="0" err="1" smtClean="0">
                <a:solidFill>
                  <a:srgbClr val="003385"/>
                </a:solidFill>
                <a:latin typeface="Tahoma" pitchFamily="34" charset="0"/>
              </a:rPr>
              <a:t>locations</a:t>
            </a:r>
            <a:r>
              <a:rPr lang="hu-HU" sz="1400" dirty="0" smtClean="0">
                <a:solidFill>
                  <a:srgbClr val="003385"/>
                </a:solidFill>
                <a:latin typeface="Tahoma" pitchFamily="34" charset="0"/>
              </a:rPr>
              <a:t>)</a:t>
            </a:r>
          </a:p>
          <a:p>
            <a:pPr eaLnBrk="0" hangingPunct="0"/>
            <a:endParaRPr lang="hu-HU" sz="14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eaLnBrk="0" hangingPunct="0"/>
            <a:r>
              <a:rPr lang="hu-HU" sz="1400" b="1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0</a:t>
            </a:r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 Student Brand Manager</a:t>
            </a:r>
          </a:p>
          <a:p>
            <a:pPr eaLnBrk="0" hangingPunct="0"/>
            <a:endParaRPr lang="en-US" sz="1400" dirty="0" smtClean="0">
              <a:solidFill>
                <a:srgbClr val="003385"/>
              </a:solidFill>
              <a:latin typeface="Tahoma" pitchFamily="34" charset="0"/>
            </a:endParaRPr>
          </a:p>
          <a:p>
            <a:pPr eaLnBrk="0" hangingPunct="0"/>
            <a:r>
              <a:rPr lang="hu-HU" sz="1400" dirty="0" err="1" smtClean="0">
                <a:solidFill>
                  <a:srgbClr val="003385"/>
                </a:solidFill>
                <a:latin typeface="Tahoma" pitchFamily="34" charset="0"/>
              </a:rPr>
              <a:t>Social</a:t>
            </a:r>
            <a:r>
              <a:rPr lang="hu-HU" sz="1400" dirty="0" smtClean="0">
                <a:solidFill>
                  <a:srgbClr val="003385"/>
                </a:solidFill>
                <a:latin typeface="Tahoma" pitchFamily="34" charset="0"/>
              </a:rPr>
              <a:t> </a:t>
            </a:r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group &amp; ads</a:t>
            </a:r>
          </a:p>
          <a:p>
            <a:pPr marL="447675" eaLnBrk="0" hangingPunct="0"/>
            <a:endParaRPr lang="en-US" sz="1400" dirty="0" smtClean="0">
              <a:solidFill>
                <a:srgbClr val="003385"/>
              </a:solidFill>
              <a:latin typeface="Tahoma" pitchFamily="34" charset="0"/>
            </a:endParaRPr>
          </a:p>
          <a:p>
            <a:pPr marL="3175" eaLnBrk="0" hangingPunct="0"/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Local school media</a:t>
            </a:r>
          </a:p>
          <a:p>
            <a:pPr marL="3175" eaLnBrk="0" hangingPunct="0"/>
            <a:endParaRPr lang="en-US" sz="1400" dirty="0" smtClean="0">
              <a:solidFill>
                <a:srgbClr val="003385"/>
              </a:solidFill>
              <a:latin typeface="Tahoma" pitchFamily="34" charset="0"/>
            </a:endParaRPr>
          </a:p>
          <a:p>
            <a:pPr marL="3175" eaLnBrk="0" hangingPunct="0"/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Search Engine Optimization</a:t>
            </a:r>
          </a:p>
          <a:p>
            <a:pPr marL="3175" eaLnBrk="0" hangingPunct="0"/>
            <a:endParaRPr lang="en-US" sz="1400" dirty="0" smtClean="0">
              <a:solidFill>
                <a:srgbClr val="003385"/>
              </a:solidFill>
              <a:latin typeface="Tahoma" pitchFamily="34" charset="0"/>
            </a:endParaRPr>
          </a:p>
          <a:p>
            <a:pPr marL="3175" eaLnBrk="0" hangingPunct="0"/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Professors</a:t>
            </a:r>
          </a:p>
          <a:p>
            <a:pPr marL="447675" eaLnBrk="0" hangingPunct="0"/>
            <a:endParaRPr lang="en-US" sz="1400" dirty="0">
              <a:solidFill>
                <a:srgbClr val="003385"/>
              </a:solidFill>
              <a:latin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4720" y="5949280"/>
            <a:ext cx="7772400" cy="43447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200" dirty="0" smtClean="0">
                <a:solidFill>
                  <a:srgbClr val="003385"/>
                </a:solidFill>
                <a:latin typeface="Tahoma" pitchFamily="34" charset="0"/>
              </a:rPr>
              <a:t>*</a:t>
            </a:r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*</a:t>
            </a:r>
            <a:r>
              <a:rPr lang="en-US" sz="1200" dirty="0" smtClean="0">
                <a:solidFill>
                  <a:srgbClr val="003385"/>
                </a:solidFill>
                <a:latin typeface="Tahoma" pitchFamily="34" charset="0"/>
              </a:rPr>
              <a:t>  We use recycled paper only </a:t>
            </a:r>
            <a:endParaRPr lang="en-US" sz="1200" dirty="0">
              <a:solidFill>
                <a:srgbClr val="003385"/>
              </a:solidFill>
              <a:latin typeface="Tahoma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92310" y="115888"/>
            <a:ext cx="7920880" cy="6469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3600" b="1" smtClean="0">
                <a:solidFill>
                  <a:srgbClr val="003385"/>
                </a:solidFill>
                <a:latin typeface="Tahoma" pitchFamily="34" charset="0"/>
              </a:rPr>
              <a:t>Engineer Student Championship</a:t>
            </a:r>
            <a:endParaRPr lang="en-US" sz="2800" b="1">
              <a:solidFill>
                <a:srgbClr val="00338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029" name="Picture 5" descr="Z:\00_DELIVERY\2_Mérnökbajnokság\szervezői anyagok\MB_plakat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08720"/>
            <a:ext cx="3985381" cy="57332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92310" y="115888"/>
            <a:ext cx="7920880" cy="5238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hu-HU" sz="2800" b="1" dirty="0" smtClean="0">
                <a:solidFill>
                  <a:srgbClr val="003385"/>
                </a:solidFill>
                <a:latin typeface="Tahoma" pitchFamily="34" charset="0"/>
              </a:rPr>
              <a:t>EcoSim Student Brand Manager Network</a:t>
            </a:r>
            <a:endParaRPr lang="en-US" sz="2800" b="1" dirty="0">
              <a:solidFill>
                <a:srgbClr val="00338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026" name="Picture 2" descr="Z:\00_DELIVERY\0_SBMTeam\Szervezok-a-terkepen-2015-tavasz-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5604"/>
            <a:ext cx="9144000" cy="58597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46063" y="980728"/>
            <a:ext cx="8856662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Online</a:t>
            </a:r>
            <a:r>
              <a:rPr lang="en-US" sz="1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qualification rounds:</a:t>
            </a:r>
          </a:p>
          <a:p>
            <a:pPr algn="just">
              <a:spcBef>
                <a:spcPct val="50000"/>
              </a:spcBef>
            </a:pPr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The </a:t>
            </a:r>
            <a:r>
              <a:rPr lang="en-US" sz="1400" b="1" dirty="0" smtClean="0">
                <a:solidFill>
                  <a:srgbClr val="003385"/>
                </a:solidFill>
                <a:latin typeface="Tahoma" pitchFamily="34" charset="0"/>
              </a:rPr>
              <a:t>case studies and quiz questions </a:t>
            </a:r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of the qualification is determined by the Sponsors of the competition. </a:t>
            </a:r>
          </a:p>
          <a:p>
            <a:pPr algn="just">
              <a:spcBef>
                <a:spcPct val="50000"/>
              </a:spcBef>
            </a:pPr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The tasks are implemented into the online game surface of the Championship. </a:t>
            </a:r>
          </a:p>
          <a:p>
            <a:pPr algn="just">
              <a:spcBef>
                <a:spcPct val="50000"/>
              </a:spcBef>
            </a:pPr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Each gold and silver sponsor has its </a:t>
            </a:r>
            <a:r>
              <a:rPr lang="en-US" sz="1400" b="1" dirty="0" smtClean="0">
                <a:solidFill>
                  <a:srgbClr val="003385"/>
                </a:solidFill>
                <a:latin typeface="Tahoma" pitchFamily="34" charset="0"/>
              </a:rPr>
              <a:t>own round </a:t>
            </a:r>
            <a:r>
              <a:rPr lang="en-US" sz="1400" dirty="0" smtClean="0">
                <a:solidFill>
                  <a:srgbClr val="003385"/>
                </a:solidFill>
                <a:latin typeface="Tahoma" pitchFamily="34" charset="0"/>
              </a:rPr>
              <a:t>in the qualification.</a:t>
            </a:r>
            <a:endParaRPr lang="en-US" sz="1400" dirty="0">
              <a:solidFill>
                <a:srgbClr val="003385"/>
              </a:solidFill>
              <a:latin typeface="Tahoma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92310" y="115888"/>
            <a:ext cx="7920880" cy="6469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3600" b="1" smtClean="0">
                <a:solidFill>
                  <a:srgbClr val="003385"/>
                </a:solidFill>
                <a:latin typeface="Tahoma" pitchFamily="34" charset="0"/>
              </a:rPr>
              <a:t>Engineer Student Championship</a:t>
            </a:r>
            <a:endParaRPr lang="en-US" sz="2800" b="1">
              <a:solidFill>
                <a:srgbClr val="00338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131" y="2708920"/>
            <a:ext cx="8148325" cy="417646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b="1" kern="1200" dirty="0" smtClean="0">
                <a:solidFill>
                  <a:srgbClr val="FF0000"/>
                </a:solidFill>
                <a:latin typeface="Tahoma" pitchFamily="34" charset="0"/>
              </a:rPr>
              <a:t>The Live Final</a:t>
            </a:r>
          </a:p>
          <a:p>
            <a:pPr marL="0" indent="0" algn="just">
              <a:buNone/>
            </a:pPr>
            <a:endParaRPr lang="en-US" sz="1400" kern="1200" dirty="0" smtClean="0">
              <a:solidFill>
                <a:srgbClr val="003385"/>
              </a:solidFill>
              <a:latin typeface="Tahoma" pitchFamily="34" charset="0"/>
            </a:endParaRPr>
          </a:p>
          <a:p>
            <a:pPr marL="0" indent="0" algn="just">
              <a:buNone/>
            </a:pPr>
            <a:r>
              <a:rPr lang="en-US" sz="1400" kern="1200" dirty="0" smtClean="0">
                <a:solidFill>
                  <a:srgbClr val="003385"/>
                </a:solidFill>
                <a:latin typeface="Tahoma" pitchFamily="34" charset="0"/>
              </a:rPr>
              <a:t>The Final is a </a:t>
            </a:r>
            <a:r>
              <a:rPr lang="en-US" sz="1400" b="1" kern="1200" dirty="0" smtClean="0">
                <a:solidFill>
                  <a:srgbClr val="003385"/>
                </a:solidFill>
                <a:latin typeface="Tahoma" pitchFamily="34" charset="0"/>
              </a:rPr>
              <a:t>one day event</a:t>
            </a:r>
            <a:r>
              <a:rPr lang="en-US" sz="1400" kern="1200" dirty="0" smtClean="0">
                <a:solidFill>
                  <a:srgbClr val="003385"/>
                </a:solidFill>
                <a:latin typeface="Tahoma" pitchFamily="34" charset="0"/>
              </a:rPr>
              <a:t>, the most exciting part of the competition. The best 10 teams, 30 persons will be challenged with tasks, for example </a:t>
            </a:r>
            <a:r>
              <a:rPr lang="en-US" sz="1400" b="1" kern="1200" dirty="0" smtClean="0">
                <a:solidFill>
                  <a:srgbClr val="003385"/>
                </a:solidFill>
                <a:latin typeface="Tahoma" pitchFamily="34" charset="0"/>
              </a:rPr>
              <a:t>engineer</a:t>
            </a:r>
            <a:r>
              <a:rPr lang="en-US" sz="1400" kern="1200" dirty="0" smtClean="0">
                <a:solidFill>
                  <a:srgbClr val="003385"/>
                </a:solidFill>
                <a:latin typeface="Tahoma" pitchFamily="34" charset="0"/>
              </a:rPr>
              <a:t> </a:t>
            </a:r>
            <a:r>
              <a:rPr lang="en-US" sz="1400" b="1" kern="1200" dirty="0" smtClean="0">
                <a:solidFill>
                  <a:srgbClr val="003385"/>
                </a:solidFill>
                <a:latin typeface="Tahoma" pitchFamily="34" charset="0"/>
              </a:rPr>
              <a:t>problem solving and presentation</a:t>
            </a:r>
            <a:r>
              <a:rPr lang="en-US" sz="1400" kern="1200" dirty="0" smtClean="0">
                <a:solidFill>
                  <a:srgbClr val="003385"/>
                </a:solidFill>
                <a:latin typeface="Tahoma" pitchFamily="34" charset="0"/>
              </a:rPr>
              <a:t>.</a:t>
            </a:r>
          </a:p>
          <a:p>
            <a:pPr marL="0" indent="0" algn="just">
              <a:buNone/>
            </a:pPr>
            <a:endParaRPr lang="en-US" sz="1400" kern="1200" dirty="0" smtClean="0">
              <a:solidFill>
                <a:srgbClr val="003385"/>
              </a:solidFill>
              <a:latin typeface="Tahoma" pitchFamily="34" charset="0"/>
            </a:endParaRPr>
          </a:p>
          <a:p>
            <a:pPr marL="0" indent="0" algn="just">
              <a:buNone/>
            </a:pPr>
            <a:r>
              <a:rPr lang="en-US" sz="1400" kern="1200" dirty="0" smtClean="0">
                <a:solidFill>
                  <a:srgbClr val="003385"/>
                </a:solidFill>
                <a:latin typeface="Tahoma" pitchFamily="34" charset="0"/>
              </a:rPr>
              <a:t>Sponsors organize interactive </a:t>
            </a:r>
            <a:r>
              <a:rPr lang="en-US" sz="1400" b="1" kern="1200" dirty="0" smtClean="0">
                <a:solidFill>
                  <a:srgbClr val="003385"/>
                </a:solidFill>
                <a:latin typeface="Tahoma" pitchFamily="34" charset="0"/>
              </a:rPr>
              <a:t>company presentations, games</a:t>
            </a:r>
            <a:r>
              <a:rPr lang="en-US" sz="1400" kern="1200" dirty="0" smtClean="0">
                <a:solidFill>
                  <a:srgbClr val="003385"/>
                </a:solidFill>
                <a:latin typeface="Tahoma" pitchFamily="34" charset="0"/>
              </a:rPr>
              <a:t> during the Final.</a:t>
            </a:r>
          </a:p>
          <a:p>
            <a:pPr marL="0" indent="0" algn="just">
              <a:buNone/>
            </a:pPr>
            <a:endParaRPr lang="en-US" sz="1400" kern="1200" dirty="0" smtClean="0">
              <a:solidFill>
                <a:srgbClr val="003385"/>
              </a:solidFill>
              <a:latin typeface="Tahoma" pitchFamily="34" charset="0"/>
            </a:endParaRPr>
          </a:p>
          <a:p>
            <a:pPr marL="0" indent="0" algn="just">
              <a:buNone/>
            </a:pPr>
            <a:r>
              <a:rPr lang="en-US" sz="1400" kern="1200" dirty="0" smtClean="0">
                <a:solidFill>
                  <a:srgbClr val="003385"/>
                </a:solidFill>
                <a:latin typeface="Tahoma" pitchFamily="34" charset="0"/>
              </a:rPr>
              <a:t>The last steps are the </a:t>
            </a:r>
            <a:r>
              <a:rPr lang="en-US" sz="1400" b="1" kern="1200" dirty="0" smtClean="0">
                <a:solidFill>
                  <a:srgbClr val="003385"/>
                </a:solidFill>
                <a:latin typeface="Tahoma" pitchFamily="34" charset="0"/>
              </a:rPr>
              <a:t>prizing ceremony</a:t>
            </a:r>
            <a:r>
              <a:rPr lang="en-US" sz="1400" kern="1200" dirty="0" smtClean="0">
                <a:solidFill>
                  <a:srgbClr val="003385"/>
                </a:solidFill>
                <a:latin typeface="Tahoma" pitchFamily="34" charset="0"/>
              </a:rPr>
              <a:t>, the </a:t>
            </a:r>
            <a:r>
              <a:rPr lang="en-US" sz="1400" b="1" kern="1200" dirty="0" smtClean="0">
                <a:solidFill>
                  <a:srgbClr val="003385"/>
                </a:solidFill>
                <a:latin typeface="Tahoma" pitchFamily="34" charset="0"/>
              </a:rPr>
              <a:t>interview</a:t>
            </a:r>
            <a:r>
              <a:rPr lang="en-US" sz="1400" kern="1200" dirty="0" smtClean="0">
                <a:solidFill>
                  <a:srgbClr val="003385"/>
                </a:solidFill>
                <a:latin typeface="Tahoma" pitchFamily="34" charset="0"/>
              </a:rPr>
              <a:t> with the Sponsors and the best teams, </a:t>
            </a:r>
            <a:r>
              <a:rPr lang="en-US" sz="1400" b="1" kern="1200" dirty="0" smtClean="0">
                <a:solidFill>
                  <a:srgbClr val="003385"/>
                </a:solidFill>
                <a:latin typeface="Tahoma" pitchFamily="34" charset="0"/>
              </a:rPr>
              <a:t>photo making and a closing reception</a:t>
            </a:r>
            <a:r>
              <a:rPr lang="en-US" sz="1400" kern="1200" dirty="0" smtClean="0">
                <a:solidFill>
                  <a:srgbClr val="003385"/>
                </a:solidFill>
                <a:latin typeface="Tahoma" pitchFamily="34" charset="0"/>
              </a:rPr>
              <a:t>.</a:t>
            </a:r>
          </a:p>
          <a:p>
            <a:pPr marL="0" indent="0" algn="just">
              <a:buNone/>
            </a:pPr>
            <a:endParaRPr lang="en-US" sz="1400" kern="1200" dirty="0" smtClean="0">
              <a:solidFill>
                <a:srgbClr val="003385"/>
              </a:solidFill>
              <a:latin typeface="Tahoma" pitchFamily="34" charset="0"/>
            </a:endParaRPr>
          </a:p>
          <a:p>
            <a:pPr marL="0" indent="0" algn="just">
              <a:buNone/>
            </a:pPr>
            <a:r>
              <a:rPr lang="en-US" sz="1400" kern="1200" dirty="0" smtClean="0">
                <a:solidFill>
                  <a:srgbClr val="003385"/>
                </a:solidFill>
                <a:latin typeface="Tahoma" pitchFamily="34" charset="0"/>
              </a:rPr>
              <a:t>The </a:t>
            </a:r>
            <a:r>
              <a:rPr lang="en-US" sz="1400" b="1" kern="1200" dirty="0" smtClean="0">
                <a:solidFill>
                  <a:srgbClr val="003385"/>
                </a:solidFill>
                <a:latin typeface="Tahoma" pitchFamily="34" charset="0"/>
              </a:rPr>
              <a:t>location</a:t>
            </a:r>
            <a:r>
              <a:rPr lang="en-US" sz="1400" kern="1200" dirty="0" smtClean="0">
                <a:solidFill>
                  <a:srgbClr val="003385"/>
                </a:solidFill>
                <a:latin typeface="Tahoma" pitchFamily="34" charset="0"/>
              </a:rPr>
              <a:t> can be the </a:t>
            </a:r>
            <a:r>
              <a:rPr lang="hu-HU" sz="1400" kern="1200" dirty="0" smtClean="0">
                <a:solidFill>
                  <a:srgbClr val="003385"/>
                </a:solidFill>
                <a:latin typeface="Tahoma" pitchFamily="34" charset="0"/>
              </a:rPr>
              <a:t>HQ </a:t>
            </a:r>
            <a:r>
              <a:rPr lang="en-US" sz="1400" kern="1200" dirty="0" smtClean="0">
                <a:solidFill>
                  <a:srgbClr val="003385"/>
                </a:solidFill>
                <a:latin typeface="Tahoma" pitchFamily="34" charset="0"/>
              </a:rPr>
              <a:t>of the Gold Sponsor company or at an independent location.</a:t>
            </a:r>
            <a:endParaRPr lang="en-US" sz="13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92310" y="115888"/>
            <a:ext cx="7920880" cy="6469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3600" b="1" smtClean="0">
                <a:solidFill>
                  <a:srgbClr val="003385"/>
                </a:solidFill>
                <a:latin typeface="Tahoma" pitchFamily="34" charset="0"/>
              </a:rPr>
              <a:t>Engineer Student Championship</a:t>
            </a:r>
            <a:endParaRPr lang="en-US" sz="2800" b="1">
              <a:solidFill>
                <a:srgbClr val="00338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9217" name="Picture 1" descr="Z:\2b_corporate_KÉPEK_by_digit_kamera\2015\Mernokbajnoksag\DSC_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3921325" cy="26037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218" name="Picture 2" descr="Z:\2b_corporate_KÉPEK_by_digit_kamera\2015\Mernokbajnoksag\DSC_2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3919880" cy="2602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265982" y="1908646"/>
            <a:ext cx="6486425" cy="417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265982" y="1908646"/>
            <a:ext cx="12827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28588" tIns="65088" rIns="128588" bIns="65088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u-HU" b="1" dirty="0" smtClean="0">
                <a:solidFill>
                  <a:srgbClr val="003385"/>
                </a:solidFill>
                <a:latin typeface="Tahoma" pitchFamily="34" charset="0"/>
              </a:rPr>
              <a:t>August</a:t>
            </a:r>
            <a:endParaRPr lang="en-US" b="1" dirty="0">
              <a:solidFill>
                <a:srgbClr val="003385"/>
              </a:solidFill>
              <a:latin typeface="Tahoma" pitchFamily="34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561382" y="1908646"/>
            <a:ext cx="1282700" cy="5207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28588" tIns="65088" rIns="128588" bIns="65088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u-HU" b="1" dirty="0" err="1" smtClean="0">
                <a:solidFill>
                  <a:srgbClr val="003385"/>
                </a:solidFill>
                <a:latin typeface="Tahoma" pitchFamily="34" charset="0"/>
              </a:rPr>
              <a:t>Sept</a:t>
            </a:r>
            <a:endParaRPr lang="en-US" b="1" dirty="0">
              <a:solidFill>
                <a:srgbClr val="003385"/>
              </a:solidFill>
              <a:latin typeface="Tahoma" pitchFamily="34" charset="0"/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856782" y="1908646"/>
            <a:ext cx="1282700" cy="5207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28588" tIns="65088" rIns="128588" bIns="65088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u-HU" b="1" dirty="0" err="1" smtClean="0">
                <a:solidFill>
                  <a:srgbClr val="003385"/>
                </a:solidFill>
                <a:latin typeface="Tahoma" pitchFamily="34" charset="0"/>
              </a:rPr>
              <a:t>Oct</a:t>
            </a:r>
            <a:endParaRPr lang="en-US" b="1" dirty="0">
              <a:solidFill>
                <a:srgbClr val="003385"/>
              </a:solidFill>
              <a:latin typeface="Tahoma" pitchFamily="34" charset="0"/>
            </a:endParaRP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5152182" y="1908646"/>
            <a:ext cx="1282700" cy="5207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28588" tIns="65088" rIns="128588" bIns="65088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u-HU" b="1" dirty="0" err="1" smtClean="0">
                <a:solidFill>
                  <a:srgbClr val="003385"/>
                </a:solidFill>
                <a:latin typeface="Tahoma" pitchFamily="34" charset="0"/>
              </a:rPr>
              <a:t>Nov</a:t>
            </a:r>
            <a:endParaRPr lang="en-US" b="1" dirty="0">
              <a:solidFill>
                <a:srgbClr val="003385"/>
              </a:solidFill>
              <a:latin typeface="Tahoma" pitchFamily="34" charset="0"/>
            </a:endParaRP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6447582" y="1908646"/>
            <a:ext cx="1282700" cy="5207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28588" tIns="65088" rIns="128588" bIns="65088" anchor="ctr"/>
          <a:lstStyle/>
          <a:p>
            <a:pPr algn="ctr" defTabSz="1279525" eaLnBrk="0" hangingPunct="0"/>
            <a:r>
              <a:rPr lang="hu-HU" b="1" dirty="0" err="1" smtClean="0">
                <a:solidFill>
                  <a:srgbClr val="003385"/>
                </a:solidFill>
                <a:latin typeface="Tahoma" pitchFamily="34" charset="0"/>
              </a:rPr>
              <a:t>Dec</a:t>
            </a:r>
            <a:endParaRPr lang="en-US" b="1" dirty="0">
              <a:solidFill>
                <a:srgbClr val="003385"/>
              </a:solidFill>
              <a:latin typeface="Tahoma" pitchFamily="34" charset="0"/>
            </a:endParaRPr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2555032" y="1902296"/>
            <a:ext cx="0" cy="419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>
            <a:off x="3850432" y="1902296"/>
            <a:ext cx="0" cy="419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>
            <a:off x="5145832" y="1902296"/>
            <a:ext cx="0" cy="419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>
            <a:off x="6441232" y="1902296"/>
            <a:ext cx="0" cy="419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>
            <a:off x="7736632" y="1902296"/>
            <a:ext cx="0" cy="419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265982" y="1908646"/>
            <a:ext cx="6486425" cy="417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9232" name="Line 19"/>
          <p:cNvSpPr>
            <a:spLocks noChangeShapeType="1"/>
          </p:cNvSpPr>
          <p:nvPr/>
        </p:nvSpPr>
        <p:spPr bwMode="auto">
          <a:xfrm flipV="1">
            <a:off x="1259632" y="2420888"/>
            <a:ext cx="6492775" cy="148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100">
              <a:solidFill>
                <a:srgbClr val="002060"/>
              </a:solidFill>
            </a:endParaRPr>
          </a:p>
        </p:txBody>
      </p:sp>
      <p:sp>
        <p:nvSpPr>
          <p:cNvPr id="9233" name="Rectangle 20"/>
          <p:cNvSpPr>
            <a:spLocks noChangeArrowheads="1"/>
          </p:cNvSpPr>
          <p:nvPr/>
        </p:nvSpPr>
        <p:spPr bwMode="auto">
          <a:xfrm>
            <a:off x="1312701" y="2537069"/>
            <a:ext cx="667011" cy="2682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1100" smtClean="0">
                <a:solidFill>
                  <a:srgbClr val="FF0000"/>
                </a:solidFill>
                <a:latin typeface="Tahoma" pitchFamily="34" charset="0"/>
              </a:rPr>
              <a:t>Preparing</a:t>
            </a:r>
            <a:endParaRPr lang="en-US" sz="11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1899320" y="2757958"/>
            <a:ext cx="152400" cy="152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rgbClr val="002060"/>
              </a:solidFill>
            </a:endParaRPr>
          </a:p>
        </p:txBody>
      </p:sp>
      <p:cxnSp>
        <p:nvCxnSpPr>
          <p:cNvPr id="9235" name="AutoShape 22"/>
          <p:cNvCxnSpPr>
            <a:cxnSpLocks noChangeShapeType="1"/>
            <a:stCxn id="20503" idx="4"/>
            <a:endCxn id="20501" idx="2"/>
          </p:cNvCxnSpPr>
          <p:nvPr/>
        </p:nvCxnSpPr>
        <p:spPr bwMode="auto">
          <a:xfrm>
            <a:off x="1386632" y="2853208"/>
            <a:ext cx="512688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20503" name="AutoShape 23"/>
          <p:cNvSpPr>
            <a:spLocks noChangeArrowheads="1"/>
          </p:cNvSpPr>
          <p:nvPr/>
        </p:nvSpPr>
        <p:spPr bwMode="auto">
          <a:xfrm>
            <a:off x="1272332" y="2757958"/>
            <a:ext cx="152400" cy="152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rgbClr val="002060"/>
              </a:solidFill>
            </a:endParaRPr>
          </a:p>
        </p:txBody>
      </p:sp>
      <p:sp>
        <p:nvSpPr>
          <p:cNvPr id="9241" name="Rectangle 29"/>
          <p:cNvSpPr>
            <a:spLocks noChangeArrowheads="1"/>
          </p:cNvSpPr>
          <p:nvPr/>
        </p:nvSpPr>
        <p:spPr bwMode="auto">
          <a:xfrm>
            <a:off x="2988146" y="4198391"/>
            <a:ext cx="1368425" cy="2968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1100" smtClean="0">
                <a:solidFill>
                  <a:srgbClr val="002060"/>
                </a:solidFill>
                <a:latin typeface="Tahoma" pitchFamily="34" charset="0"/>
              </a:rPr>
              <a:t>Marketing campaign</a:t>
            </a:r>
            <a:endParaRPr lang="en-US" sz="110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0510" name="AutoShape 30"/>
          <p:cNvSpPr>
            <a:spLocks noChangeArrowheads="1"/>
          </p:cNvSpPr>
          <p:nvPr/>
        </p:nvSpPr>
        <p:spPr bwMode="auto">
          <a:xfrm>
            <a:off x="4716934" y="4428728"/>
            <a:ext cx="152400" cy="152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rgbClr val="002060"/>
              </a:solidFill>
            </a:endParaRPr>
          </a:p>
        </p:txBody>
      </p:sp>
      <p:cxnSp>
        <p:nvCxnSpPr>
          <p:cNvPr id="9243" name="AutoShape 31"/>
          <p:cNvCxnSpPr>
            <a:cxnSpLocks noChangeShapeType="1"/>
            <a:stCxn id="20512" idx="4"/>
            <a:endCxn id="20510" idx="2"/>
          </p:cNvCxnSpPr>
          <p:nvPr/>
        </p:nvCxnSpPr>
        <p:spPr bwMode="auto">
          <a:xfrm>
            <a:off x="2742084" y="4523978"/>
            <a:ext cx="1974850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20512" name="AutoShape 32"/>
          <p:cNvSpPr>
            <a:spLocks noChangeArrowheads="1"/>
          </p:cNvSpPr>
          <p:nvPr/>
        </p:nvSpPr>
        <p:spPr bwMode="auto">
          <a:xfrm>
            <a:off x="2627784" y="4428728"/>
            <a:ext cx="152400" cy="152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rgbClr val="002060"/>
              </a:solidFill>
            </a:endParaRPr>
          </a:p>
        </p:txBody>
      </p:sp>
      <p:sp>
        <p:nvSpPr>
          <p:cNvPr id="9245" name="Rectangle 33"/>
          <p:cNvSpPr>
            <a:spLocks noChangeArrowheads="1"/>
          </p:cNvSpPr>
          <p:nvPr/>
        </p:nvSpPr>
        <p:spPr bwMode="auto">
          <a:xfrm>
            <a:off x="4788024" y="4797152"/>
            <a:ext cx="1196975" cy="2682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1100" dirty="0" smtClean="0">
                <a:solidFill>
                  <a:srgbClr val="002060"/>
                </a:solidFill>
                <a:latin typeface="Tahoma" pitchFamily="34" charset="0"/>
              </a:rPr>
              <a:t>Online rounds</a:t>
            </a:r>
            <a:endParaRPr lang="en-US" sz="11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0514" name="AutoShape 34"/>
          <p:cNvSpPr>
            <a:spLocks noChangeArrowheads="1"/>
          </p:cNvSpPr>
          <p:nvPr/>
        </p:nvSpPr>
        <p:spPr bwMode="auto">
          <a:xfrm>
            <a:off x="5926512" y="5000880"/>
            <a:ext cx="152400" cy="152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rgbClr val="002060"/>
              </a:solidFill>
            </a:endParaRPr>
          </a:p>
        </p:txBody>
      </p:sp>
      <p:cxnSp>
        <p:nvCxnSpPr>
          <p:cNvPr id="9247" name="AutoShape 35"/>
          <p:cNvCxnSpPr>
            <a:cxnSpLocks noChangeShapeType="1"/>
            <a:stCxn id="20516" idx="4"/>
            <a:endCxn id="20514" idx="2"/>
          </p:cNvCxnSpPr>
          <p:nvPr/>
        </p:nvCxnSpPr>
        <p:spPr bwMode="auto">
          <a:xfrm>
            <a:off x="4849121" y="5088192"/>
            <a:ext cx="1077391" cy="79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20516" name="AutoShape 36"/>
          <p:cNvSpPr>
            <a:spLocks noChangeArrowheads="1"/>
          </p:cNvSpPr>
          <p:nvPr/>
        </p:nvSpPr>
        <p:spPr bwMode="auto">
          <a:xfrm>
            <a:off x="4734821" y="4992942"/>
            <a:ext cx="152400" cy="152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rgbClr val="002060"/>
              </a:solidFill>
            </a:endParaRPr>
          </a:p>
        </p:txBody>
      </p:sp>
      <p:sp>
        <p:nvSpPr>
          <p:cNvPr id="20517" name="AutoShape 37"/>
          <p:cNvSpPr>
            <a:spLocks noChangeArrowheads="1"/>
          </p:cNvSpPr>
          <p:nvPr/>
        </p:nvSpPr>
        <p:spPr bwMode="auto">
          <a:xfrm>
            <a:off x="6326549" y="5495832"/>
            <a:ext cx="152400" cy="152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rgbClr val="002060"/>
              </a:solidFill>
            </a:endParaRPr>
          </a:p>
        </p:txBody>
      </p:sp>
      <p:sp>
        <p:nvSpPr>
          <p:cNvPr id="9250" name="Rectangle 38"/>
          <p:cNvSpPr>
            <a:spLocks noChangeArrowheads="1"/>
          </p:cNvSpPr>
          <p:nvPr/>
        </p:nvSpPr>
        <p:spPr bwMode="auto">
          <a:xfrm>
            <a:off x="6096223" y="5229200"/>
            <a:ext cx="617984" cy="21602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1100" smtClean="0">
                <a:solidFill>
                  <a:srgbClr val="FF0000"/>
                </a:solidFill>
                <a:latin typeface="Tahoma" pitchFamily="34" charset="0"/>
              </a:rPr>
              <a:t>Final</a:t>
            </a:r>
            <a:endParaRPr lang="en-US" sz="11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9255" name="Rectangle 14"/>
          <p:cNvSpPr>
            <a:spLocks noChangeArrowheads="1"/>
          </p:cNvSpPr>
          <p:nvPr/>
        </p:nvSpPr>
        <p:spPr bwMode="auto">
          <a:xfrm>
            <a:off x="1691680" y="3082206"/>
            <a:ext cx="1224135" cy="2372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1100" dirty="0" smtClean="0">
                <a:solidFill>
                  <a:srgbClr val="002060"/>
                </a:solidFill>
                <a:latin typeface="Tahoma" pitchFamily="34" charset="0"/>
              </a:rPr>
              <a:t>Website development</a:t>
            </a:r>
            <a:endParaRPr lang="en-US" sz="11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2771800" y="3276600"/>
            <a:ext cx="152400" cy="152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rgbClr val="002060"/>
              </a:solidFill>
            </a:endParaRPr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>
            <a:off x="1602060" y="3270250"/>
            <a:ext cx="152400" cy="152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rgbClr val="002060"/>
              </a:solidFill>
            </a:endParaRPr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>
            <a:off x="1887414" y="3780656"/>
            <a:ext cx="152400" cy="152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100">
              <a:solidFill>
                <a:srgbClr val="002060"/>
              </a:solidFill>
            </a:endParaRPr>
          </a:p>
        </p:txBody>
      </p:sp>
      <p:sp>
        <p:nvSpPr>
          <p:cNvPr id="20519" name="AutoShape 39"/>
          <p:cNvSpPr>
            <a:spLocks noChangeArrowheads="1"/>
          </p:cNvSpPr>
          <p:nvPr/>
        </p:nvSpPr>
        <p:spPr bwMode="auto">
          <a:xfrm>
            <a:off x="3627512" y="3777481"/>
            <a:ext cx="152400" cy="152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100">
              <a:solidFill>
                <a:srgbClr val="002060"/>
              </a:solidFill>
            </a:endParaRPr>
          </a:p>
        </p:txBody>
      </p:sp>
      <p:cxnSp>
        <p:nvCxnSpPr>
          <p:cNvPr id="9260" name="AutoShape 40"/>
          <p:cNvCxnSpPr>
            <a:cxnSpLocks noChangeShapeType="1"/>
            <a:stCxn id="20504" idx="4"/>
            <a:endCxn id="20519" idx="2"/>
          </p:cNvCxnSpPr>
          <p:nvPr/>
        </p:nvCxnSpPr>
        <p:spPr bwMode="auto">
          <a:xfrm flipV="1">
            <a:off x="2001714" y="3872731"/>
            <a:ext cx="162579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9261" name="Rectangle 41"/>
          <p:cNvSpPr>
            <a:spLocks noChangeArrowheads="1"/>
          </p:cNvSpPr>
          <p:nvPr/>
        </p:nvSpPr>
        <p:spPr bwMode="auto">
          <a:xfrm>
            <a:off x="1959422" y="3586510"/>
            <a:ext cx="1740246" cy="24653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1100" smtClean="0">
                <a:solidFill>
                  <a:srgbClr val="FF0000"/>
                </a:solidFill>
                <a:latin typeface="Tahoma" pitchFamily="34" charset="0"/>
              </a:rPr>
              <a:t>Task development </a:t>
            </a:r>
            <a:r>
              <a:rPr lang="en-US" sz="1100" smtClean="0">
                <a:solidFill>
                  <a:srgbClr val="002060"/>
                </a:solidFill>
                <a:latin typeface="Tahoma" pitchFamily="34" charset="0"/>
              </a:rPr>
              <a:t>&amp; testing</a:t>
            </a:r>
            <a:endParaRPr lang="en-US" sz="1100">
              <a:solidFill>
                <a:srgbClr val="002060"/>
              </a:solidFill>
              <a:latin typeface="Tahoma" pitchFamily="34" charset="0"/>
            </a:endParaRPr>
          </a:p>
        </p:txBody>
      </p:sp>
      <p:cxnSp>
        <p:nvCxnSpPr>
          <p:cNvPr id="9262" name="AutoShape 22"/>
          <p:cNvCxnSpPr>
            <a:cxnSpLocks noChangeShapeType="1"/>
            <a:stCxn id="20498" idx="4"/>
            <a:endCxn id="20496" idx="2"/>
          </p:cNvCxnSpPr>
          <p:nvPr/>
        </p:nvCxnSpPr>
        <p:spPr bwMode="auto">
          <a:xfrm>
            <a:off x="1716360" y="3365500"/>
            <a:ext cx="1055440" cy="63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49" name="Content Placeholder 2"/>
          <p:cNvSpPr txBox="1">
            <a:spLocks/>
          </p:cNvSpPr>
          <p:nvPr/>
        </p:nvSpPr>
        <p:spPr>
          <a:xfrm>
            <a:off x="395536" y="1124744"/>
            <a:ext cx="8352928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 smtClean="0">
                <a:solidFill>
                  <a:srgbClr val="003385"/>
                </a:solidFill>
                <a:latin typeface="Tahoma" pitchFamily="34" charset="0"/>
              </a:rPr>
              <a:t>Timing</a:t>
            </a: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1289075" y="6216080"/>
            <a:ext cx="3354933" cy="23725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000" b="1" dirty="0" smtClean="0">
                <a:solidFill>
                  <a:srgbClr val="FF0000"/>
                </a:solidFill>
                <a:latin typeface="Tahoma" pitchFamily="34" charset="0"/>
              </a:rPr>
              <a:t>Red:  active contribution of the Sponsors’ colleagues is necessary</a:t>
            </a:r>
            <a:endParaRPr lang="en-US" sz="1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50" name="AutoShape 37"/>
          <p:cNvSpPr>
            <a:spLocks noChangeArrowheads="1"/>
          </p:cNvSpPr>
          <p:nvPr/>
        </p:nvSpPr>
        <p:spPr bwMode="auto">
          <a:xfrm>
            <a:off x="6847425" y="5855872"/>
            <a:ext cx="152400" cy="152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00">
              <a:solidFill>
                <a:srgbClr val="002060"/>
              </a:solidFill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6444208" y="5589240"/>
            <a:ext cx="978024" cy="21602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1100" dirty="0" smtClean="0">
                <a:solidFill>
                  <a:srgbClr val="FF0000"/>
                </a:solidFill>
                <a:latin typeface="Tahoma" pitchFamily="34" charset="0"/>
              </a:rPr>
              <a:t>Company events</a:t>
            </a:r>
            <a:endParaRPr lang="en-US" sz="11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592310" y="115888"/>
            <a:ext cx="7920880" cy="6469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003385"/>
                </a:solidFill>
                <a:latin typeface="Tahoma" pitchFamily="34" charset="0"/>
              </a:rPr>
              <a:t>Engineer Student Championship</a:t>
            </a:r>
            <a:endParaRPr lang="en-US" sz="2800" b="1" dirty="0">
              <a:solidFill>
                <a:srgbClr val="00338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3" name="Slide Number Placeholder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E93560-5DCF-432E-885F-CA36A0AE4310}" type="slidenum">
              <a:rPr lang="en-US" sz="1200" smtClean="0">
                <a:solidFill>
                  <a:srgbClr val="003385"/>
                </a:solidFill>
                <a:latin typeface="Tahoma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lang="en-US" sz="1200" dirty="0" smtClean="0">
              <a:solidFill>
                <a:srgbClr val="003385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4935</TotalTime>
  <Words>497</Words>
  <Application>Microsoft Office PowerPoint</Application>
  <PresentationFormat>On-screen Show (4:3)</PresentationFormat>
  <Paragraphs>113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Alapértelmezett terv</vt:lpstr>
      <vt:lpstr>Engineer Student Championship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nocorp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 Student Championship</dc:title>
  <dc:creator>EcoSim</dc:creator>
  <cp:lastModifiedBy>Balázs</cp:lastModifiedBy>
  <cp:revision>392</cp:revision>
  <dcterms:created xsi:type="dcterms:W3CDTF">2009-03-30T10:50:00Z</dcterms:created>
  <dcterms:modified xsi:type="dcterms:W3CDTF">2017-04-10T13:52:24Z</dcterms:modified>
</cp:coreProperties>
</file>